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58" r:id="rId5"/>
    <p:sldId id="264" r:id="rId6"/>
    <p:sldId id="262" r:id="rId7"/>
    <p:sldId id="266" r:id="rId8"/>
    <p:sldId id="268" r:id="rId9"/>
    <p:sldId id="261" r:id="rId10"/>
    <p:sldId id="269" r:id="rId11"/>
    <p:sldId id="270" r:id="rId12"/>
    <p:sldId id="281" r:id="rId13"/>
    <p:sldId id="271" r:id="rId14"/>
    <p:sldId id="282" r:id="rId15"/>
    <p:sldId id="272" r:id="rId16"/>
    <p:sldId id="283" r:id="rId17"/>
    <p:sldId id="273" r:id="rId18"/>
    <p:sldId id="274" r:id="rId19"/>
    <p:sldId id="275" r:id="rId20"/>
    <p:sldId id="284" r:id="rId21"/>
    <p:sldId id="285" r:id="rId22"/>
    <p:sldId id="276" r:id="rId23"/>
    <p:sldId id="277" r:id="rId24"/>
    <p:sldId id="286" r:id="rId25"/>
    <p:sldId id="287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288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11/27/14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Estimation of Human Center of Mass and Inertial Parameters via Approximate Bayesian Inference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Robert C Grande and Dr. </a:t>
            </a:r>
            <a:r>
              <a:rPr lang="en-US" dirty="0" err="1" smtClean="0"/>
              <a:t>Doik</a:t>
            </a:r>
            <a:r>
              <a:rPr lang="en-US" dirty="0" smtClean="0"/>
              <a:t>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7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5" name="Content Placeholder 4" descr="skeleton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04" r="-20904"/>
          <a:stretch>
            <a:fillRect/>
          </a:stretch>
        </p:blipFill>
        <p:spPr>
          <a:xfrm>
            <a:off x="4790230" y="1591585"/>
            <a:ext cx="4607762" cy="4343400"/>
          </a:xfrm>
        </p:spPr>
      </p:pic>
      <p:pic>
        <p:nvPicPr>
          <p:cNvPr id="6" name="Picture 5" descr="CoMeq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1585"/>
            <a:ext cx="5240421" cy="1801850"/>
          </a:xfrm>
          <a:prstGeom prst="rect">
            <a:avLst/>
          </a:prstGeom>
        </p:spPr>
      </p:pic>
      <p:pic>
        <p:nvPicPr>
          <p:cNvPr id="7" name="Picture 6" descr="CoMeq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8328"/>
            <a:ext cx="5240421" cy="14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1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Least Squares</a:t>
            </a:r>
            <a:endParaRPr lang="en-US" dirty="0"/>
          </a:p>
        </p:txBody>
      </p:sp>
      <p:pic>
        <p:nvPicPr>
          <p:cNvPr id="3" name="Content Placeholder 2" descr="CoMeq3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48" b="-13948"/>
          <a:stretch>
            <a:fillRect/>
          </a:stretch>
        </p:blipFill>
        <p:spPr>
          <a:xfrm>
            <a:off x="549275" y="1386313"/>
            <a:ext cx="8042276" cy="4343400"/>
          </a:xfrm>
        </p:spPr>
      </p:pic>
    </p:spTree>
    <p:extLst>
      <p:ext uri="{BB962C8B-B14F-4D97-AF65-F5344CB8AC3E}">
        <p14:creationId xmlns:p14="http://schemas.microsoft.com/office/powerpoint/2010/main" val="211131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err="1" smtClean="0"/>
              <a:t>Unobservability</a:t>
            </a:r>
            <a:endParaRPr lang="en-US" dirty="0"/>
          </a:p>
        </p:txBody>
      </p:sp>
      <p:pic>
        <p:nvPicPr>
          <p:cNvPr id="3" name="Content Placeholder 2" descr="CoMeq3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948" b="-13948"/>
          <a:stretch>
            <a:fillRect/>
          </a:stretch>
        </p:blipFill>
        <p:spPr>
          <a:xfrm>
            <a:off x="549275" y="1386313"/>
            <a:ext cx="8042276" cy="4343400"/>
          </a:xfrm>
        </p:spPr>
      </p:pic>
      <p:sp>
        <p:nvSpPr>
          <p:cNvPr id="5" name="Oval 4"/>
          <p:cNvSpPr/>
          <p:nvPr/>
        </p:nvSpPr>
        <p:spPr>
          <a:xfrm>
            <a:off x="2914314" y="1764631"/>
            <a:ext cx="922420" cy="3636211"/>
          </a:xfrm>
          <a:prstGeom prst="ellipse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63450" y="1764631"/>
            <a:ext cx="743286" cy="3636211"/>
          </a:xfrm>
          <a:prstGeom prst="ellipse">
            <a:avLst/>
          </a:prstGeom>
          <a:solidFill>
            <a:schemeClr val="bg1">
              <a:alpha val="0"/>
            </a:schemeClr>
          </a:solidFill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4"/>
          </p:cNvCxnSpPr>
          <p:nvPr/>
        </p:nvCxnSpPr>
        <p:spPr>
          <a:xfrm>
            <a:off x="3375524" y="5400842"/>
            <a:ext cx="581529" cy="328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4"/>
          </p:cNvCxnSpPr>
          <p:nvPr/>
        </p:nvCxnSpPr>
        <p:spPr>
          <a:xfrm flipH="1">
            <a:off x="3957053" y="5400842"/>
            <a:ext cx="778040" cy="328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51789" y="5857860"/>
            <a:ext cx="509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Redundant Columns: </a:t>
            </a:r>
            <a:r>
              <a:rPr lang="en-US" b="1" dirty="0" err="1" smtClean="0"/>
              <a:t>Observability</a:t>
            </a:r>
            <a:r>
              <a:rPr lang="en-US" b="1" dirty="0" smtClean="0"/>
              <a:t> Problem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495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Bayesian Inference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7765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Formulate in probabilistic framework: Bayesian Inference</a:t>
            </a:r>
          </a:p>
          <a:p>
            <a:pPr lvl="1"/>
            <a:r>
              <a:rPr lang="en-US" dirty="0" smtClean="0"/>
              <a:t>Given </a:t>
            </a:r>
            <a:r>
              <a:rPr lang="en-US" b="1" dirty="0" smtClean="0"/>
              <a:t>prior</a:t>
            </a:r>
            <a:r>
              <a:rPr lang="en-US" dirty="0" smtClean="0"/>
              <a:t> probability density function (</a:t>
            </a:r>
            <a:r>
              <a:rPr lang="en-US" dirty="0" err="1" smtClean="0"/>
              <a:t>pdf</a:t>
            </a:r>
            <a:r>
              <a:rPr lang="en-US" dirty="0" smtClean="0"/>
              <a:t>) p(theta)</a:t>
            </a:r>
          </a:p>
          <a:p>
            <a:pPr lvl="2"/>
            <a:r>
              <a:rPr lang="en-US" dirty="0" smtClean="0"/>
              <a:t>Designed by experimenter using medical literature</a:t>
            </a:r>
          </a:p>
          <a:p>
            <a:pPr lvl="1"/>
            <a:r>
              <a:rPr lang="en-US" dirty="0" smtClean="0"/>
              <a:t>Observation </a:t>
            </a:r>
            <a:r>
              <a:rPr lang="en-US" b="1" dirty="0" smtClean="0"/>
              <a:t>likelihood</a:t>
            </a:r>
            <a:r>
              <a:rPr lang="en-US" dirty="0" smtClean="0"/>
              <a:t> </a:t>
            </a:r>
            <a:r>
              <a:rPr lang="en-US" dirty="0" err="1" smtClean="0"/>
              <a:t>pdf</a:t>
            </a:r>
            <a:r>
              <a:rPr lang="en-US" dirty="0" smtClean="0"/>
              <a:t> p(</a:t>
            </a:r>
            <a:r>
              <a:rPr lang="en-US" dirty="0" err="1" smtClean="0"/>
              <a:t>y|theta</a:t>
            </a:r>
            <a:r>
              <a:rPr lang="en-US" dirty="0" smtClean="0"/>
              <a:t>): measurement model</a:t>
            </a:r>
          </a:p>
          <a:p>
            <a:pPr lvl="1"/>
            <a:r>
              <a:rPr lang="en-US" dirty="0" smtClean="0"/>
              <a:t>Desired: </a:t>
            </a:r>
            <a:r>
              <a:rPr lang="en-US" b="1" dirty="0" smtClean="0"/>
              <a:t>posterior</a:t>
            </a:r>
            <a:r>
              <a:rPr lang="en-US" dirty="0" smtClean="0"/>
              <a:t> </a:t>
            </a:r>
            <a:r>
              <a:rPr lang="en-US" dirty="0" err="1" smtClean="0"/>
              <a:t>pdf</a:t>
            </a:r>
            <a:endParaRPr lang="en-US" dirty="0" smtClean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smtClean="0"/>
              <a:t>Z is normalization factor so p(</a:t>
            </a:r>
            <a:r>
              <a:rPr lang="en-US" dirty="0" err="1" smtClean="0"/>
              <a:t>theta|y</a:t>
            </a:r>
            <a:r>
              <a:rPr lang="en-US" dirty="0" smtClean="0"/>
              <a:t>) integrates to 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Intractable to compute in practice 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" name="Picture 2" descr="postEq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368" y="3630967"/>
            <a:ext cx="3288632" cy="852608"/>
          </a:xfrm>
          <a:prstGeom prst="rect">
            <a:avLst/>
          </a:prstGeom>
        </p:spPr>
      </p:pic>
      <p:pic>
        <p:nvPicPr>
          <p:cNvPr id="5" name="Picture 4" descr="normEQ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1" y="5017686"/>
            <a:ext cx="3983789" cy="5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1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Bayesian Inference</a:t>
            </a:r>
            <a:endParaRPr lang="en-US" dirty="0"/>
          </a:p>
        </p:txBody>
      </p:sp>
      <p:pic>
        <p:nvPicPr>
          <p:cNvPr id="3" name="Picture 2" descr="postEq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895" y="3630967"/>
            <a:ext cx="3288632" cy="852608"/>
          </a:xfrm>
          <a:prstGeom prst="rect">
            <a:avLst/>
          </a:prstGeom>
        </p:spPr>
      </p:pic>
      <p:pic>
        <p:nvPicPr>
          <p:cNvPr id="5" name="Picture 4" descr="normEQ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11" y="4924110"/>
            <a:ext cx="3983789" cy="591702"/>
          </a:xfrm>
          <a:prstGeom prst="rect">
            <a:avLst/>
          </a:prstGeom>
        </p:spPr>
      </p:pic>
      <p:pic>
        <p:nvPicPr>
          <p:cNvPr id="7" name="Content Placeholder 6" descr="gauss_pdf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84" b="-12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11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Method 1: Markov Chain Monte Carlo (MCMC)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600201"/>
            <a:ext cx="4049462" cy="503053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Idea: Can’t evaluate p(</a:t>
            </a:r>
            <a:r>
              <a:rPr lang="en-US" sz="2000" dirty="0" err="1" smtClean="0"/>
              <a:t>theta|y</a:t>
            </a:r>
            <a:r>
              <a:rPr lang="en-US" sz="2000" dirty="0" smtClean="0"/>
              <a:t>) directly, but can we draw samples from p(</a:t>
            </a:r>
            <a:r>
              <a:rPr lang="en-US" sz="2000" dirty="0" err="1" smtClean="0"/>
              <a:t>theta|y</a:t>
            </a:r>
            <a:r>
              <a:rPr lang="en-US" sz="2000" dirty="0" smtClean="0"/>
              <a:t>)? Can then evaluate function proportional to p(</a:t>
            </a:r>
            <a:r>
              <a:rPr lang="en-US" sz="2000" dirty="0" err="1" smtClean="0"/>
              <a:t>theta|y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Can’t draw samples from p(</a:t>
            </a:r>
            <a:r>
              <a:rPr lang="en-US" sz="2000" dirty="0" err="1" smtClean="0"/>
              <a:t>theta|y</a:t>
            </a:r>
            <a:r>
              <a:rPr lang="en-US" sz="2000" dirty="0" smtClean="0"/>
              <a:t>), but can we sample from another distribution and alter the result to look like </a:t>
            </a:r>
            <a:r>
              <a:rPr lang="en-US" sz="2000" dirty="0"/>
              <a:t>p(</a:t>
            </a:r>
            <a:r>
              <a:rPr lang="en-US" sz="2000" dirty="0" err="1"/>
              <a:t>theta|y</a:t>
            </a:r>
            <a:r>
              <a:rPr lang="en-US" sz="2000" dirty="0"/>
              <a:t>)</a:t>
            </a:r>
            <a:r>
              <a:rPr lang="en-US" sz="2000" dirty="0" smtClean="0"/>
              <a:t>?</a:t>
            </a:r>
          </a:p>
          <a:p>
            <a:r>
              <a:rPr lang="en-US" sz="2000" b="1" dirty="0" smtClean="0"/>
              <a:t>Rejection Sampling</a:t>
            </a:r>
          </a:p>
          <a:p>
            <a:endParaRPr lang="en-US" sz="2000" dirty="0"/>
          </a:p>
        </p:txBody>
      </p:sp>
      <p:pic>
        <p:nvPicPr>
          <p:cNvPr id="3" name="Picture 2" descr="murray_mlss2009talk_mcmc_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61" y="1978529"/>
            <a:ext cx="4532681" cy="350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0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0736"/>
            <a:ext cx="8042276" cy="1336956"/>
          </a:xfrm>
        </p:spPr>
        <p:txBody>
          <a:bodyPr/>
          <a:lstStyle/>
          <a:p>
            <a:r>
              <a:rPr lang="en-US" sz="3600" dirty="0"/>
              <a:t>Method 1: Markov Chain Monte Carlo (MCMC)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1439786"/>
            <a:ext cx="8425392" cy="859588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MCMC: Adaptive Rejection sampling</a:t>
            </a:r>
          </a:p>
          <a:p>
            <a:r>
              <a:rPr lang="en-US" dirty="0" smtClean="0"/>
              <a:t>Create a random walk: Accept new samples proportional to </a:t>
            </a:r>
            <a:r>
              <a:rPr lang="en-US" dirty="0" err="1" smtClean="0"/>
              <a:t>prob</a:t>
            </a:r>
            <a:r>
              <a:rPr lang="en-US" dirty="0" smtClean="0"/>
              <a:t> of new sample divided by </a:t>
            </a:r>
            <a:r>
              <a:rPr lang="en-US" dirty="0" err="1" smtClean="0"/>
              <a:t>prob</a:t>
            </a:r>
            <a:r>
              <a:rPr lang="en-US" dirty="0" smtClean="0"/>
              <a:t> of old sample</a:t>
            </a:r>
          </a:p>
          <a:p>
            <a:endParaRPr lang="en-US" dirty="0"/>
          </a:p>
        </p:txBody>
      </p:sp>
      <p:pic>
        <p:nvPicPr>
          <p:cNvPr id="5" name="Picture 4" descr="biasedwa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83" y="2299374"/>
            <a:ext cx="5792982" cy="43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Markov Chain Monte Carlo (MCMC)</a:t>
            </a:r>
            <a:endParaRPr lang="en-US" sz="3600" dirty="0"/>
          </a:p>
        </p:txBody>
      </p:sp>
      <p:pic>
        <p:nvPicPr>
          <p:cNvPr id="3" name="Content Placeholder 2" descr="MC3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1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495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Method 2: Particle Filter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4" y="1600201"/>
            <a:ext cx="7832725" cy="4343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MCMC works well for batch data, but how about online methods?</a:t>
            </a:r>
          </a:p>
          <a:p>
            <a:pPr lvl="1"/>
            <a:r>
              <a:rPr lang="en-US" dirty="0" smtClean="0"/>
              <a:t>Can offer user feedback to encourage exploration </a:t>
            </a:r>
            <a:r>
              <a:rPr lang="en-US" dirty="0" smtClean="0"/>
              <a:t>[Gonz</a:t>
            </a:r>
            <a:r>
              <a:rPr lang="en-US" dirty="0" smtClean="0"/>
              <a:t>ález 2013</a:t>
            </a:r>
            <a:r>
              <a:rPr lang="en-US" dirty="0" smtClean="0"/>
              <a:t>]</a:t>
            </a:r>
            <a:endParaRPr lang="en-US" dirty="0" smtClean="0"/>
          </a:p>
          <a:p>
            <a:r>
              <a:rPr lang="en-US" dirty="0" smtClean="0"/>
              <a:t>Idea: approximate continuous function using discrete set of basis functions </a:t>
            </a:r>
          </a:p>
          <a:p>
            <a:pPr lvl="1"/>
            <a:r>
              <a:rPr lang="en-US" dirty="0" smtClean="0"/>
              <a:t>Normalization becomes trivial sum </a:t>
            </a:r>
          </a:p>
          <a:p>
            <a:pPr lvl="1"/>
            <a:r>
              <a:rPr lang="en-US" dirty="0" smtClean="0"/>
              <a:t>Updates reduce to simple multiplicative updates of weights</a:t>
            </a:r>
          </a:p>
          <a:p>
            <a:pPr lvl="1"/>
            <a:r>
              <a:rPr lang="en-US" dirty="0" smtClean="0"/>
              <a:t>MAP calculation becomes search over discrete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Particle Filter</a:t>
            </a:r>
            <a:endParaRPr lang="en-US" sz="4800" dirty="0"/>
          </a:p>
        </p:txBody>
      </p:sp>
      <p:pic>
        <p:nvPicPr>
          <p:cNvPr id="3" name="Content Placeholder 2" descr="PF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13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1808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Estimate Center of Mass (</a:t>
            </a:r>
            <a:r>
              <a:rPr lang="en-US" dirty="0" err="1"/>
              <a:t>CoM</a:t>
            </a:r>
            <a:r>
              <a:rPr lang="en-US" dirty="0"/>
              <a:t>) of human given joint angles from </a:t>
            </a:r>
            <a:r>
              <a:rPr lang="en-US" dirty="0" err="1"/>
              <a:t>Kinect</a:t>
            </a:r>
            <a:r>
              <a:rPr lang="en-US" dirty="0"/>
              <a:t> or </a:t>
            </a:r>
            <a:r>
              <a:rPr lang="en-US" dirty="0" err="1"/>
              <a:t>Vicon</a:t>
            </a:r>
            <a:r>
              <a:rPr lang="en-US" dirty="0"/>
              <a:t> </a:t>
            </a:r>
            <a:r>
              <a:rPr lang="en-US" dirty="0" smtClean="0"/>
              <a:t>camera</a:t>
            </a:r>
          </a:p>
          <a:p>
            <a:r>
              <a:rPr lang="en-US" dirty="0" smtClean="0"/>
              <a:t>Estimate </a:t>
            </a:r>
            <a:r>
              <a:rPr lang="en-US" dirty="0"/>
              <a:t>limb inertial parameters </a:t>
            </a:r>
          </a:p>
          <a:p>
            <a:pPr lvl="1"/>
            <a:r>
              <a:rPr lang="en-US" dirty="0"/>
              <a:t>Limb mass</a:t>
            </a:r>
          </a:p>
          <a:p>
            <a:pPr lvl="1"/>
            <a:r>
              <a:rPr lang="en-US" dirty="0"/>
              <a:t>Limb </a:t>
            </a:r>
            <a:r>
              <a:rPr lang="en-US" dirty="0" err="1"/>
              <a:t>CoM</a:t>
            </a:r>
            <a:r>
              <a:rPr lang="en-US" dirty="0"/>
              <a:t> </a:t>
            </a:r>
            <a:r>
              <a:rPr lang="en-US" dirty="0" smtClean="0"/>
              <a:t>location</a:t>
            </a:r>
          </a:p>
          <a:p>
            <a:r>
              <a:rPr lang="en-US" dirty="0" smtClean="0"/>
              <a:t>Use low cost sensors and techniques available to general researchers</a:t>
            </a:r>
            <a:endParaRPr lang="en-US" dirty="0"/>
          </a:p>
        </p:txBody>
      </p:sp>
      <p:pic>
        <p:nvPicPr>
          <p:cNvPr id="5" name="Content Placeholder 4" descr="skeleton3.png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26" b="-23826"/>
          <a:stretch>
            <a:fillRect/>
          </a:stretch>
        </p:blipFill>
        <p:spPr>
          <a:xfrm>
            <a:off x="4505423" y="1159057"/>
            <a:ext cx="4353488" cy="4923588"/>
          </a:xfrm>
        </p:spPr>
      </p:pic>
    </p:spTree>
    <p:extLst>
      <p:ext uri="{BB962C8B-B14F-4D97-AF65-F5344CB8AC3E}">
        <p14:creationId xmlns:p14="http://schemas.microsoft.com/office/powerpoint/2010/main" val="327145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Particle Filter</a:t>
            </a:r>
            <a:endParaRPr lang="en-US" sz="4800" dirty="0"/>
          </a:p>
        </p:txBody>
      </p:sp>
      <p:pic>
        <p:nvPicPr>
          <p:cNvPr id="3" name="Content Placeholder 2" descr="PF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1394"/>
          <a:stretch>
            <a:fillRect/>
          </a:stretch>
        </p:blipFill>
        <p:spPr/>
      </p:pic>
      <p:pic>
        <p:nvPicPr>
          <p:cNvPr id="4" name="Picture 3" descr="P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632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1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Particle Filter</a:t>
            </a:r>
            <a:endParaRPr lang="en-US" sz="4800" dirty="0"/>
          </a:p>
        </p:txBody>
      </p:sp>
      <p:pic>
        <p:nvPicPr>
          <p:cNvPr id="3" name="Content Placeholder 2" descr="PF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1394"/>
          <a:stretch>
            <a:fillRect/>
          </a:stretch>
        </p:blipFill>
        <p:spPr/>
      </p:pic>
      <p:pic>
        <p:nvPicPr>
          <p:cNvPr id="4" name="Picture 3" descr="PF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632"/>
            <a:ext cx="9144000" cy="5080000"/>
          </a:xfrm>
          <a:prstGeom prst="rect">
            <a:avLst/>
          </a:prstGeom>
        </p:spPr>
      </p:pic>
      <p:pic>
        <p:nvPicPr>
          <p:cNvPr id="5" name="Picture 4" descr="PF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4105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1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Prior Formulation</a:t>
            </a:r>
            <a:endParaRPr lang="en-US" sz="4800" dirty="0"/>
          </a:p>
        </p:txBody>
      </p:sp>
      <p:pic>
        <p:nvPicPr>
          <p:cNvPr id="3" name="Content Placeholder 2" descr="priorTabl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04" b="-21504"/>
          <a:stretch>
            <a:fillRect/>
          </a:stretch>
        </p:blipFill>
        <p:spPr>
          <a:xfrm>
            <a:off x="1525170" y="1078833"/>
            <a:ext cx="6014620" cy="3248322"/>
          </a:xfrm>
        </p:spPr>
      </p:pic>
      <p:pic>
        <p:nvPicPr>
          <p:cNvPr id="5" name="Picture 4" descr="priorEq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68" y="4068679"/>
            <a:ext cx="5219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Results: </a:t>
            </a:r>
            <a:r>
              <a:rPr lang="en-US" sz="4800" dirty="0" err="1" smtClean="0"/>
              <a:t>CoM</a:t>
            </a:r>
            <a:r>
              <a:rPr lang="en-US" sz="4800" dirty="0" smtClean="0"/>
              <a:t> Prediction: MCMC</a:t>
            </a:r>
            <a:endParaRPr lang="en-US" sz="4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24408" r="9723" b="23577"/>
          <a:stretch/>
        </p:blipFill>
        <p:spPr>
          <a:xfrm>
            <a:off x="1082838" y="1482100"/>
            <a:ext cx="6510421" cy="4319795"/>
          </a:xfrm>
        </p:spPr>
      </p:pic>
    </p:spTree>
    <p:extLst>
      <p:ext uri="{BB962C8B-B14F-4D97-AF65-F5344CB8AC3E}">
        <p14:creationId xmlns:p14="http://schemas.microsoft.com/office/powerpoint/2010/main" val="1638979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Results: </a:t>
            </a:r>
            <a:r>
              <a:rPr lang="en-US" sz="4800" dirty="0" err="1" smtClean="0"/>
              <a:t>CoM</a:t>
            </a:r>
            <a:r>
              <a:rPr lang="en-US" sz="4800" dirty="0" smtClean="0"/>
              <a:t> Prediction: Particle Filter</a:t>
            </a:r>
            <a:endParaRPr lang="en-US" sz="4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22561" r="10191" b="23884"/>
          <a:stretch/>
        </p:blipFill>
        <p:spPr>
          <a:xfrm>
            <a:off x="936959" y="1617577"/>
            <a:ext cx="7300469" cy="4144210"/>
          </a:xfrm>
        </p:spPr>
      </p:pic>
    </p:spTree>
    <p:extLst>
      <p:ext uri="{BB962C8B-B14F-4D97-AF65-F5344CB8AC3E}">
        <p14:creationId xmlns:p14="http://schemas.microsoft.com/office/powerpoint/2010/main" val="401396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Results: </a:t>
            </a:r>
            <a:r>
              <a:rPr lang="en-US" sz="4800" dirty="0" err="1" smtClean="0"/>
              <a:t>CoM</a:t>
            </a:r>
            <a:r>
              <a:rPr lang="en-US" sz="4800" dirty="0" smtClean="0"/>
              <a:t> Prediction: Gonzalez et. al</a:t>
            </a:r>
            <a:endParaRPr lang="en-US" sz="4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" t="24408" r="9723" b="26654"/>
          <a:stretch/>
        </p:blipFill>
        <p:spPr>
          <a:xfrm>
            <a:off x="1002631" y="1607183"/>
            <a:ext cx="7000709" cy="4408608"/>
          </a:xfrm>
        </p:spPr>
      </p:pic>
    </p:spTree>
    <p:extLst>
      <p:ext uri="{BB962C8B-B14F-4D97-AF65-F5344CB8AC3E}">
        <p14:creationId xmlns:p14="http://schemas.microsoft.com/office/powerpoint/2010/main" val="401396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Results: Inertial Properties</a:t>
            </a:r>
            <a:endParaRPr lang="en-US" sz="4800" dirty="0"/>
          </a:p>
        </p:txBody>
      </p:sp>
      <p:pic>
        <p:nvPicPr>
          <p:cNvPr id="3" name="Content Placeholder 2" descr="postTable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60" b="-2606"/>
          <a:stretch/>
        </p:blipFill>
        <p:spPr>
          <a:xfrm>
            <a:off x="549276" y="1871578"/>
            <a:ext cx="8042275" cy="3662947"/>
          </a:xfrm>
        </p:spPr>
      </p:pic>
    </p:spTree>
    <p:extLst>
      <p:ext uri="{BB962C8B-B14F-4D97-AF65-F5344CB8AC3E}">
        <p14:creationId xmlns:p14="http://schemas.microsoft.com/office/powerpoint/2010/main" val="278727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Conclusions</a:t>
            </a:r>
            <a:endParaRPr lang="en-US" sz="4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novel method for determining inertial parameters of human</a:t>
            </a:r>
          </a:p>
          <a:p>
            <a:pPr lvl="1"/>
            <a:r>
              <a:rPr lang="en-US" dirty="0" smtClean="0"/>
              <a:t>Used low cost Wii Balance Board and </a:t>
            </a:r>
            <a:r>
              <a:rPr lang="en-US" dirty="0" err="1" smtClean="0"/>
              <a:t>Kinect</a:t>
            </a:r>
            <a:r>
              <a:rPr lang="en-US" dirty="0" smtClean="0"/>
              <a:t> Camera</a:t>
            </a:r>
          </a:p>
          <a:p>
            <a:pPr lvl="1"/>
            <a:r>
              <a:rPr lang="en-US" dirty="0" smtClean="0"/>
              <a:t>Used Bayesian inference and distributional data from the medical literature</a:t>
            </a:r>
          </a:p>
          <a:p>
            <a:pPr lvl="2"/>
            <a:r>
              <a:rPr lang="en-US" dirty="0" smtClean="0"/>
              <a:t>Solves problem of </a:t>
            </a:r>
            <a:r>
              <a:rPr lang="en-US" dirty="0" err="1" smtClean="0"/>
              <a:t>observability</a:t>
            </a:r>
            <a:endParaRPr lang="en-US" dirty="0" smtClean="0"/>
          </a:p>
          <a:p>
            <a:pPr lvl="2"/>
            <a:r>
              <a:rPr lang="en-US" dirty="0" smtClean="0"/>
              <a:t>Adds regularization to the problem</a:t>
            </a:r>
          </a:p>
          <a:p>
            <a:pPr lvl="1"/>
            <a:r>
              <a:rPr lang="en-US" dirty="0" smtClean="0"/>
              <a:t>Better </a:t>
            </a:r>
            <a:r>
              <a:rPr lang="en-US" dirty="0" err="1" smtClean="0"/>
              <a:t>CoM</a:t>
            </a:r>
            <a:r>
              <a:rPr lang="en-US" dirty="0" smtClean="0"/>
              <a:t> prediction accuracy than state of the art algorithms</a:t>
            </a:r>
          </a:p>
          <a:p>
            <a:pPr lvl="1"/>
            <a:r>
              <a:rPr lang="en-US" dirty="0" smtClean="0"/>
              <a:t>Realistic estimates of inertial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72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reha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 b="9696"/>
          <a:stretch>
            <a:fillRect/>
          </a:stretch>
        </p:blipFill>
        <p:spPr>
          <a:xfrm>
            <a:off x="549275" y="1600201"/>
            <a:ext cx="4637672" cy="2504672"/>
          </a:xfrm>
        </p:spPr>
      </p:pic>
      <p:sp>
        <p:nvSpPr>
          <p:cNvPr id="3" name="TextBox 2"/>
          <p:cNvSpPr txBox="1"/>
          <p:nvPr/>
        </p:nvSpPr>
        <p:spPr>
          <a:xfrm>
            <a:off x="5454316" y="2112211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Rehabilitation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Fall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reha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 b="9696"/>
          <a:stretch>
            <a:fillRect/>
          </a:stretch>
        </p:blipFill>
        <p:spPr>
          <a:xfrm>
            <a:off x="549275" y="1600201"/>
            <a:ext cx="4637672" cy="250467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36" y="2648284"/>
            <a:ext cx="5302449" cy="3314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1578" y="1600201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Realistic Simulation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Virtual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9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 descr="reha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6" b="9696"/>
          <a:stretch>
            <a:fillRect/>
          </a:stretch>
        </p:blipFill>
        <p:spPr>
          <a:xfrm>
            <a:off x="549275" y="1600201"/>
            <a:ext cx="4637672" cy="2504672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10" y="2648285"/>
            <a:ext cx="4007475" cy="2504672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3" y="2034203"/>
            <a:ext cx="5136467" cy="4575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03943" y="1444532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Analysis of Human Dynamics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Humanoid Robot </a:t>
            </a:r>
            <a:r>
              <a:rPr lang="en-US" dirty="0" err="1" smtClean="0"/>
              <a:t>Teleoperation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9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Limitations of Past Approaches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Direct measurement of inertial properties</a:t>
            </a:r>
          </a:p>
          <a:p>
            <a:pPr lvl="1"/>
            <a:r>
              <a:rPr lang="en-US" dirty="0" smtClean="0"/>
              <a:t>Using expensive equipment, specialized procedures</a:t>
            </a:r>
          </a:p>
          <a:p>
            <a:pPr lvl="2"/>
            <a:r>
              <a:rPr lang="en-US" dirty="0" smtClean="0"/>
              <a:t>Magnetic Resonance Imagery (MRI) </a:t>
            </a:r>
            <a:r>
              <a:rPr lang="en-US" dirty="0" smtClean="0"/>
              <a:t>[CK Cheng 2000]</a:t>
            </a:r>
            <a:endParaRPr lang="en-US" dirty="0" smtClean="0"/>
          </a:p>
          <a:p>
            <a:pPr lvl="2"/>
            <a:r>
              <a:rPr lang="en-US" dirty="0" err="1" smtClean="0"/>
              <a:t>Stereoprogrammatic</a:t>
            </a:r>
            <a:r>
              <a:rPr lang="en-US" dirty="0" smtClean="0"/>
              <a:t> </a:t>
            </a:r>
            <a:r>
              <a:rPr lang="en-US" dirty="0" smtClean="0"/>
              <a:t>[</a:t>
            </a:r>
            <a:r>
              <a:rPr lang="en-US" dirty="0" err="1" smtClean="0"/>
              <a:t>McConville</a:t>
            </a:r>
            <a:r>
              <a:rPr lang="en-US" dirty="0" smtClean="0"/>
              <a:t> 1980]</a:t>
            </a:r>
            <a:endParaRPr lang="en-US" dirty="0" smtClean="0"/>
          </a:p>
          <a:p>
            <a:pPr lvl="2"/>
            <a:r>
              <a:rPr lang="en-US" dirty="0" smtClean="0"/>
              <a:t>Motion Capture and Force plates </a:t>
            </a:r>
            <a:r>
              <a:rPr lang="en-US" dirty="0" smtClean="0"/>
              <a:t>[Venture 2008]</a:t>
            </a:r>
            <a:endParaRPr lang="en-US" dirty="0" smtClean="0"/>
          </a:p>
          <a:p>
            <a:pPr lvl="1"/>
            <a:r>
              <a:rPr lang="en-US" dirty="0" smtClean="0"/>
              <a:t>Post mortem measurements</a:t>
            </a:r>
          </a:p>
          <a:p>
            <a:pPr lvl="2"/>
            <a:r>
              <a:rPr lang="en-US" dirty="0" smtClean="0"/>
              <a:t>Divides corpse into segments and performs analysis directly </a:t>
            </a:r>
          </a:p>
          <a:p>
            <a:r>
              <a:rPr lang="en-US" dirty="0" smtClean="0"/>
              <a:t>Indirect estimation using inverse kinematics models</a:t>
            </a:r>
          </a:p>
          <a:p>
            <a:pPr lvl="1"/>
            <a:r>
              <a:rPr lang="en-US" dirty="0" smtClean="0"/>
              <a:t>Limited prediction capabilities</a:t>
            </a:r>
          </a:p>
          <a:p>
            <a:pPr lvl="2"/>
            <a:r>
              <a:rPr lang="en-US" dirty="0" smtClean="0"/>
              <a:t>Returns </a:t>
            </a:r>
            <a:r>
              <a:rPr lang="en-US" dirty="0" err="1" smtClean="0"/>
              <a:t>CoM</a:t>
            </a:r>
            <a:r>
              <a:rPr lang="en-US" dirty="0" smtClean="0"/>
              <a:t> prediction, not limb properties </a:t>
            </a:r>
            <a:r>
              <a:rPr lang="en-US" dirty="0" smtClean="0"/>
              <a:t>[Gonz</a:t>
            </a:r>
            <a:r>
              <a:rPr lang="en-US" dirty="0" smtClean="0"/>
              <a:t>ález 2012</a:t>
            </a:r>
            <a:r>
              <a:rPr lang="en-US" dirty="0" smtClean="0"/>
              <a:t>]</a:t>
            </a:r>
            <a:endParaRPr lang="en-US" dirty="0" smtClean="0"/>
          </a:p>
          <a:p>
            <a:pPr lvl="1"/>
            <a:r>
              <a:rPr lang="en-US" dirty="0" smtClean="0"/>
              <a:t>Require expensive setup: </a:t>
            </a:r>
            <a:r>
              <a:rPr lang="en-US" dirty="0"/>
              <a:t>Motion Capture and Force plates </a:t>
            </a:r>
            <a:endParaRPr lang="en-US" dirty="0" smtClean="0"/>
          </a:p>
          <a:p>
            <a:pPr lvl="2"/>
            <a:r>
              <a:rPr lang="en-US" dirty="0"/>
              <a:t>Not guaranteed to </a:t>
            </a:r>
            <a:r>
              <a:rPr lang="en-US" dirty="0" smtClean="0"/>
              <a:t>return feasible parameters, i.e. negative mass</a:t>
            </a:r>
          </a:p>
          <a:p>
            <a:pPr lvl="1"/>
            <a:r>
              <a:rPr lang="en-US" b="1" dirty="0" smtClean="0"/>
              <a:t>Our Approach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 joint and </a:t>
            </a:r>
            <a:r>
              <a:rPr lang="en-US" dirty="0" err="1" smtClean="0"/>
              <a:t>CoM</a:t>
            </a:r>
            <a:r>
              <a:rPr lang="en-US" dirty="0" smtClean="0"/>
              <a:t> measurements using </a:t>
            </a:r>
            <a:r>
              <a:rPr lang="en-US" dirty="0" err="1" smtClean="0"/>
              <a:t>Kinect</a:t>
            </a:r>
            <a:r>
              <a:rPr lang="en-US" dirty="0"/>
              <a:t> </a:t>
            </a:r>
            <a:r>
              <a:rPr lang="en-US" dirty="0" smtClean="0"/>
              <a:t>and Wii Balance Board</a:t>
            </a:r>
          </a:p>
          <a:p>
            <a:r>
              <a:rPr lang="en-US" dirty="0" smtClean="0"/>
              <a:t>Use inverse kinematics equations to determine limb properties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23" y="1995011"/>
            <a:ext cx="4353488" cy="3251679"/>
          </a:xfrm>
        </p:spPr>
      </p:pic>
    </p:spTree>
    <p:extLst>
      <p:ext uri="{BB962C8B-B14F-4D97-AF65-F5344CB8AC3E}">
        <p14:creationId xmlns:p14="http://schemas.microsoft.com/office/powerpoint/2010/main" val="410939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4316830" cy="4343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Problem:</a:t>
            </a:r>
          </a:p>
          <a:p>
            <a:pPr lvl="1"/>
            <a:r>
              <a:rPr lang="en-US" dirty="0" smtClean="0"/>
              <a:t>Wii and </a:t>
            </a:r>
            <a:r>
              <a:rPr lang="en-US" dirty="0" err="1" smtClean="0"/>
              <a:t>Kinect</a:t>
            </a:r>
            <a:r>
              <a:rPr lang="en-US" dirty="0" smtClean="0"/>
              <a:t> cannot collect dynamic data</a:t>
            </a:r>
          </a:p>
          <a:p>
            <a:pPr lvl="1"/>
            <a:r>
              <a:rPr lang="en-US" dirty="0" smtClean="0"/>
              <a:t>Impossible to estimate </a:t>
            </a:r>
            <a:r>
              <a:rPr lang="en-US" dirty="0" err="1" smtClean="0"/>
              <a:t>intertial</a:t>
            </a:r>
            <a:r>
              <a:rPr lang="en-US" dirty="0" smtClean="0"/>
              <a:t> parameters from static data alone </a:t>
            </a:r>
          </a:p>
          <a:p>
            <a:r>
              <a:rPr lang="en-US" b="1" dirty="0" smtClean="0"/>
              <a:t>Solution:</a:t>
            </a:r>
          </a:p>
          <a:p>
            <a:pPr lvl="1"/>
            <a:r>
              <a:rPr lang="en-US" dirty="0" smtClean="0"/>
              <a:t>Formulate problem in probabilistic manner</a:t>
            </a:r>
          </a:p>
          <a:p>
            <a:pPr lvl="1"/>
            <a:r>
              <a:rPr lang="en-US" dirty="0" smtClean="0"/>
              <a:t>Use mass distribution data from medical literature as prior distribution</a:t>
            </a:r>
          </a:p>
          <a:p>
            <a:pPr lvl="1"/>
            <a:r>
              <a:rPr lang="en-US" dirty="0" smtClean="0"/>
              <a:t>Solve for Maximum A Posteriori (MAP) solution using approximate Bayesian inference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67" y="1995012"/>
            <a:ext cx="3843944" cy="2871094"/>
          </a:xfrm>
        </p:spPr>
      </p:pic>
    </p:spTree>
    <p:extLst>
      <p:ext uri="{BB962C8B-B14F-4D97-AF65-F5344CB8AC3E}">
        <p14:creationId xmlns:p14="http://schemas.microsoft.com/office/powerpoint/2010/main" val="377370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Introduce novel method for estimating the </a:t>
            </a:r>
            <a:r>
              <a:rPr lang="en-US" dirty="0" err="1" smtClean="0"/>
              <a:t>CoM</a:t>
            </a:r>
            <a:r>
              <a:rPr lang="en-US" dirty="0" smtClean="0"/>
              <a:t> and inertial parameters of a human operator</a:t>
            </a:r>
          </a:p>
          <a:p>
            <a:pPr lvl="1"/>
            <a:r>
              <a:rPr lang="en-US" dirty="0" smtClean="0"/>
              <a:t>Uses inexpensive and readily available equipment</a:t>
            </a:r>
          </a:p>
          <a:p>
            <a:pPr lvl="2"/>
            <a:r>
              <a:rPr lang="en-US" dirty="0" smtClean="0"/>
              <a:t>Wii Balance Board</a:t>
            </a:r>
          </a:p>
          <a:p>
            <a:pPr lvl="2"/>
            <a:r>
              <a:rPr lang="en-US" dirty="0" err="1" smtClean="0"/>
              <a:t>Kinect</a:t>
            </a:r>
            <a:r>
              <a:rPr lang="en-US" dirty="0" smtClean="0"/>
              <a:t> Camera</a:t>
            </a:r>
          </a:p>
          <a:p>
            <a:pPr lvl="1"/>
            <a:r>
              <a:rPr lang="en-US" dirty="0" smtClean="0"/>
              <a:t>Returns inertial parameter estimates as well as </a:t>
            </a:r>
            <a:r>
              <a:rPr lang="en-US" dirty="0" err="1" smtClean="0"/>
              <a:t>CoM</a:t>
            </a:r>
            <a:r>
              <a:rPr lang="en-US" dirty="0" smtClean="0"/>
              <a:t> predictions</a:t>
            </a:r>
          </a:p>
          <a:p>
            <a:pPr lvl="1"/>
            <a:r>
              <a:rPr lang="en-US" dirty="0" smtClean="0"/>
              <a:t>Returns feasible assignments for inertial parameters</a:t>
            </a:r>
          </a:p>
          <a:p>
            <a:pPr lvl="1"/>
            <a:r>
              <a:rPr lang="en-US" dirty="0" smtClean="0"/>
              <a:t>Utilizes wealth of past knowledge from the medical literature.</a:t>
            </a:r>
          </a:p>
          <a:p>
            <a:pPr lvl="1"/>
            <a:r>
              <a:rPr lang="en-US" dirty="0" smtClean="0"/>
              <a:t>Outperforms state of the art algorithms in </a:t>
            </a:r>
            <a:r>
              <a:rPr lang="en-US" dirty="0" err="1" smtClean="0"/>
              <a:t>CoM</a:t>
            </a:r>
            <a:r>
              <a:rPr lang="en-US" dirty="0" smtClean="0"/>
              <a:t> prediction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60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436</TotalTime>
  <Words>650</Words>
  <Application>Microsoft Macintosh PowerPoint</Application>
  <PresentationFormat>On-screen Show (4:3)</PresentationFormat>
  <Paragraphs>100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Breeze</vt:lpstr>
      <vt:lpstr>Estimation of Human Center of Mass and Inertial Parameters via Approximate Bayesian Inference </vt:lpstr>
      <vt:lpstr>Problem Statement</vt:lpstr>
      <vt:lpstr>Motivation</vt:lpstr>
      <vt:lpstr>Motivation</vt:lpstr>
      <vt:lpstr>Motivation</vt:lpstr>
      <vt:lpstr>Limitations of Past Approaches</vt:lpstr>
      <vt:lpstr>Approach Overview</vt:lpstr>
      <vt:lpstr>Approach Overview</vt:lpstr>
      <vt:lpstr>Contributions</vt:lpstr>
      <vt:lpstr>Model</vt:lpstr>
      <vt:lpstr>Idea: Least Squares</vt:lpstr>
      <vt:lpstr>Problem: Unobservability</vt:lpstr>
      <vt:lpstr>Idea: Bayesian Inference</vt:lpstr>
      <vt:lpstr>Idea: Bayesian Inference</vt:lpstr>
      <vt:lpstr>Method 1: Markov Chain Monte Carlo (MCMC)</vt:lpstr>
      <vt:lpstr>Method 1: Markov Chain Monte Carlo (MCMC)</vt:lpstr>
      <vt:lpstr>Markov Chain Monte Carlo (MCMC)</vt:lpstr>
      <vt:lpstr>Method 2: Particle Filter</vt:lpstr>
      <vt:lpstr>Particle Filter</vt:lpstr>
      <vt:lpstr>Particle Filter</vt:lpstr>
      <vt:lpstr>Particle Filter</vt:lpstr>
      <vt:lpstr>Prior Formulation</vt:lpstr>
      <vt:lpstr>Results: CoM Prediction: MCMC</vt:lpstr>
      <vt:lpstr>Results: CoM Prediction: Particle Filter</vt:lpstr>
      <vt:lpstr>Results: CoM Prediction: Gonzalez et. al</vt:lpstr>
      <vt:lpstr>Results: Inertial Properties</vt:lpstr>
      <vt:lpstr>Conclusions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of Human Center of Mass and Inertial Parameters via Approximate Bayesian Inference </dc:title>
  <dc:creator>Robert Grande</dc:creator>
  <cp:lastModifiedBy>Robert Grande</cp:lastModifiedBy>
  <cp:revision>19</cp:revision>
  <dcterms:created xsi:type="dcterms:W3CDTF">2014-11-04T07:38:04Z</dcterms:created>
  <dcterms:modified xsi:type="dcterms:W3CDTF">2014-11-27T04:23:09Z</dcterms:modified>
</cp:coreProperties>
</file>